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7" r:id="rId2"/>
    <p:sldId id="307" r:id="rId3"/>
    <p:sldId id="308" r:id="rId4"/>
    <p:sldId id="298" r:id="rId5"/>
    <p:sldId id="301" r:id="rId6"/>
    <p:sldId id="299" r:id="rId7"/>
    <p:sldId id="273" r:id="rId8"/>
    <p:sldId id="274" r:id="rId9"/>
    <p:sldId id="261" r:id="rId10"/>
    <p:sldId id="271" r:id="rId11"/>
    <p:sldId id="303" r:id="rId12"/>
    <p:sldId id="258" r:id="rId13"/>
    <p:sldId id="272" r:id="rId14"/>
    <p:sldId id="283" r:id="rId15"/>
    <p:sldId id="268" r:id="rId16"/>
    <p:sldId id="305" r:id="rId17"/>
    <p:sldId id="285" r:id="rId18"/>
    <p:sldId id="294" r:id="rId19"/>
    <p:sldId id="280" r:id="rId20"/>
    <p:sldId id="293" r:id="rId21"/>
    <p:sldId id="282" r:id="rId22"/>
    <p:sldId id="287" r:id="rId23"/>
    <p:sldId id="288" r:id="rId24"/>
    <p:sldId id="289" r:id="rId25"/>
    <p:sldId id="290" r:id="rId26"/>
    <p:sldId id="306" r:id="rId27"/>
    <p:sldId id="292" r:id="rId28"/>
    <p:sldId id="309" r:id="rId29"/>
    <p:sldId id="296" r:id="rId30"/>
    <p:sldId id="297" r:id="rId31"/>
    <p:sldId id="269" r:id="rId32"/>
    <p:sldId id="310" r:id="rId33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E2E77-9B8D-4285-BF32-C25802CE1EFB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A4117-DF6A-4578-9072-7355640144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214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51CD2-358E-4F49-9FBF-6F1A7606ADD2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224DA-840A-4542-9CD2-78DF91260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84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224DA-840A-4542-9CD2-78DF91260EA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69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224DA-840A-4542-9CD2-78DF91260EA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3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2900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4863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196AC4-5B3E-452E-8EDC-6634F430FB4C}" type="slidenum">
              <a:rPr lang="ru-RU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88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C97F9-0F72-4BF4-9BA8-94611056BD9D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64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224DA-840A-4542-9CD2-78DF91260EA2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62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224DA-840A-4542-9CD2-78DF91260EA2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1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9CC9-7143-47EE-B295-1DF12967C60C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4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4802A-0CF3-4743-B910-63B84F51B6B6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0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084B-500B-47D4-A2C8-8D3A3BA3BE18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330D-17DE-4472-A160-41887BAF0DA9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83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2288B-53F7-4D84-8D8D-D298C768CBD3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97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EA3-A840-4FED-B41B-84ADE0631C72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54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5F02-EE52-4D42-A943-4D5D5953BB29}" type="datetime1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6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94443-D683-46C1-9DFF-7A4F901A3815}" type="datetime1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99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CA04-79B8-43BB-8BFA-0F380B73DFD0}" type="datetime1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60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524-EF6C-424C-BB0D-88E63EE0245C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24E2-249D-4BCF-AEF7-5DC8E629ECEA}" type="datetime1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0137-6691-4DF3-933C-C68229441135}" type="datetime1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A3BEB-A1AD-4EE0-8947-C9C8D7397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04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1637350" y="3309598"/>
            <a:ext cx="9078067" cy="20763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Об обеспечении экономического роста в условиях внешней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нестабильности</a:t>
            </a:r>
            <a:endParaRPr lang="ru-RU" alt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Подзаголовок 2"/>
          <p:cNvSpPr txBox="1">
            <a:spLocks/>
          </p:cNvSpPr>
          <p:nvPr/>
        </p:nvSpPr>
        <p:spPr bwMode="auto">
          <a:xfrm>
            <a:off x="7757963" y="419099"/>
            <a:ext cx="3965608" cy="123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М. </a:t>
            </a:r>
            <a:r>
              <a:rPr lang="ru-RU" alt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Ершов</a:t>
            </a:r>
          </a:p>
          <a:p>
            <a:pPr algn="ctr">
              <a:buNone/>
            </a:pP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Институт энергетики и </a:t>
            </a: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финансов,</a:t>
            </a:r>
            <a:endParaRPr lang="ru-RU" alt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Финансовый </a:t>
            </a: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университет при Правительстве </a:t>
            </a: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endParaRPr lang="ru-RU" alt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6145" y="5829150"/>
            <a:ext cx="3700463" cy="533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www.ershovm.ru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8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661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Принято считать, что заморозка ЗВР России – это дефолт западных стран перед РФ.</a:t>
            </a:r>
          </a:p>
          <a:p>
            <a:pPr>
              <a:lnSpc>
                <a:spcPct val="150000"/>
              </a:lnSpc>
            </a:pP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Но дефолт – это когда хотят, но не могут. А они могут, но не хотят.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46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7894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Следовало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также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обозначить возможность рассмотрения на международном уровне компенсации ущерба, который возник у участников международной валютно-финансовой системы после односторонней отмены США в 1971 г. международных правил обмена долларов на золото, что привело к краху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БреттонВудской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системы.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Прецеденты подобных исков на основе событий прошлых лет наблюдаются даже в новейшей истории.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частности, к РФ в 2000-е годы были предъявлены претензии относительно погашения нашей страной обязательств, взятых Россией до 1917 г., перед их держателями в других странах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806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«Эксперт», 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7-13 марта 2022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М.Ершов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Напрашивается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гипотеза, что не является ли это очередной попыткой (наряду с «зеленой» экономикой, 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криптоинструментами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др.) глобального решения накопившихся глобальных проблем.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(Как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например, при введении евро в начале 2000х гг. «неожиданно» начались военные действия в Европе, что ослабило позиции этой валюты, которая начинала тогда конкурировать с долларом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248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13</a:t>
            </a:fld>
            <a:endParaRPr lang="ru-RU"/>
          </a:p>
        </p:txBody>
      </p:sp>
      <p:sp>
        <p:nvSpPr>
          <p:cNvPr id="5" name="Прямоугольник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60795"/>
            <a:ext cx="10515600" cy="2217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-46038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ru-RU" altLang="ru-RU" sz="32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ashingtontimes</a:t>
            </a:r>
            <a:r>
              <a:rPr lang="ru-RU" altLang="ru-RU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Россия – страна с валютой обеспеченной золотом, и лишь вопрос времени, когда она это преимущество реализует.</a:t>
            </a:r>
            <a:r>
              <a:rPr lang="en-US" altLang="ru-RU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altLang="ru-RU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57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22391"/>
            <a:ext cx="10515600" cy="150471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Двухконтурная финансовая система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2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5124"/>
            <a:ext cx="10515600" cy="4459671"/>
          </a:xfrm>
        </p:spPr>
        <p:txBody>
          <a:bodyPr>
            <a:noAutofit/>
          </a:bodyPr>
          <a:lstStyle/>
          <a:p>
            <a:pPr>
              <a:lnSpc>
                <a:spcPct val="13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ЗВР до заморозки превышали необходимый минимум в 9 раз            (по покрытию трехмесячного импорта).</a:t>
            </a:r>
          </a:p>
          <a:p>
            <a:pPr>
              <a:lnSpc>
                <a:spcPct val="13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Даже после заморозки 300 млрд долл. ЗВР их объем превышает необходимый минимум в 4 раза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(нужно 3 мес. импорта, а у нас 13 мес. импорта).</a:t>
            </a:r>
          </a:p>
          <a:p>
            <a:pPr indent="0">
              <a:lnSpc>
                <a:spcPct val="134000"/>
              </a:lnSpc>
              <a:buNone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269875">
              <a:lnSpc>
                <a:spcPct val="13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позволяет регулятору установить необходимый курс рубля. </a:t>
            </a:r>
          </a:p>
          <a:p>
            <a:pPr marL="269875" indent="-269875">
              <a:lnSpc>
                <a:spcPct val="134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нынешних условиях свободное плавание требует срочного пересмотра.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629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6203" y="2056718"/>
            <a:ext cx="3970338" cy="8002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spAutoFit/>
          </a:bodyPr>
          <a:lstStyle/>
          <a:p>
            <a:pPr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ЗВР России и денежная база рубля </a:t>
            </a: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 </a:t>
            </a:r>
            <a:r>
              <a:rPr lang="ru-RU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г., млрд. долл.) </a:t>
            </a:r>
          </a:p>
        </p:txBody>
      </p:sp>
      <p:sp>
        <p:nvSpPr>
          <p:cNvPr id="4813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9CE9BEA-D986-4C6F-82D9-75617F31049B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Ершов М. АРБ. 23 марта 2022 г.</a:t>
            </a:r>
            <a:endParaRPr lang="ru-RU" dirty="0"/>
          </a:p>
        </p:txBody>
      </p:sp>
      <p:sp>
        <p:nvSpPr>
          <p:cNvPr id="48133" name="Заголовок 2"/>
          <p:cNvSpPr>
            <a:spLocks noGrp="1"/>
          </p:cNvSpPr>
          <p:nvPr>
            <p:ph type="title"/>
          </p:nvPr>
        </p:nvSpPr>
        <p:spPr>
          <a:xfrm>
            <a:off x="838200" y="541338"/>
            <a:ext cx="10931525" cy="132556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4000"/>
              </a:lnSpc>
            </a:pPr>
            <a:r>
              <a:rPr lang="ru-RU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 стабилизации колебаний рубля</a:t>
            </a:r>
            <a:br>
              <a:rPr lang="ru-RU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Даже после заморозки ЗВР России в 2 раза превышают денежную базу рубля</a:t>
            </a:r>
          </a:p>
        </p:txBody>
      </p:sp>
      <p:sp>
        <p:nvSpPr>
          <p:cNvPr id="48134" name="Объект 2"/>
          <p:cNvSpPr>
            <a:spLocks noGrp="1"/>
          </p:cNvSpPr>
          <p:nvPr>
            <p:ph idx="1"/>
          </p:nvPr>
        </p:nvSpPr>
        <p:spPr>
          <a:xfrm>
            <a:off x="5824538" y="2508250"/>
            <a:ext cx="5572125" cy="2987675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Указанные объемы ЗВР технически позволяют установить такой уровень курса рубля, какой целесообразен регуляторам для решения задач, стоящих перед экономикой. Это необходимо довести до понимания рынка.</a:t>
            </a:r>
          </a:p>
          <a:p>
            <a:pPr>
              <a:lnSpc>
                <a:spcPct val="114000"/>
              </a:lnSpc>
            </a:pP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76" y="2797424"/>
            <a:ext cx="4197393" cy="336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84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08522"/>
            <a:ext cx="10515600" cy="882166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О погашении госдолга в рублях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 этом случае нельзя исключать возврат этих рублевых средств на рынок для их обмена на иностранную валюту, что вновь будет способствовать обесценению рубля.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06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175" y="1938338"/>
            <a:ext cx="10683875" cy="4010025"/>
          </a:xfrm>
        </p:spPr>
        <p:txBody>
          <a:bodyPr rtlCol="0">
            <a:noAutofit/>
          </a:bodyPr>
          <a:lstStyle/>
          <a:p>
            <a:pPr marL="608013" indent="-342900" eaLnBrk="1" fontAlgn="auto" hangingPunct="1">
              <a:lnSpc>
                <a:spcPct val="125000"/>
              </a:lnSpc>
              <a:spcAft>
                <a:spcPts val="2400"/>
              </a:spcAft>
              <a:buClr>
                <a:schemeClr val="tx1"/>
              </a:buClr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всех нормативов для превращения рубля в более привлекательный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(примеры Швейцарии и Японии)</a:t>
            </a:r>
          </a:p>
          <a:p>
            <a:pPr marL="608013" indent="-342900" eaLnBrk="1" fontAlgn="auto" hangingPunct="1">
              <a:lnSpc>
                <a:spcPct val="125000"/>
              </a:lnSpc>
              <a:spcAft>
                <a:spcPts val="1200"/>
              </a:spcAft>
              <a:buClr>
                <a:schemeClr val="tx1"/>
              </a:buClr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Рычаги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регулирования валютного рынка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(валютные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позиции –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т. ч. пример 1998 г., когда  использовалась «нулевая валютная позиция по конверсионным операциям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marL="608013" indent="-342900" eaLnBrk="1" fontAlgn="auto" hangingPunct="1">
              <a:lnSpc>
                <a:spcPct val="125000"/>
              </a:lnSpc>
              <a:spcAft>
                <a:spcPts val="1200"/>
              </a:spcAft>
              <a:buClr>
                <a:schemeClr val="tx1"/>
              </a:buClr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 структуры вложений активов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(пример японского правила «5-3-3-2»)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200" dirty="0"/>
          </a:p>
        </p:txBody>
      </p:sp>
      <p:sp>
        <p:nvSpPr>
          <p:cNvPr id="24579" name="Заголовок 1"/>
          <p:cNvSpPr>
            <a:spLocks noGrp="1"/>
          </p:cNvSpPr>
          <p:nvPr>
            <p:ph type="title"/>
          </p:nvPr>
        </p:nvSpPr>
        <p:spPr>
          <a:xfrm>
            <a:off x="684213" y="204788"/>
            <a:ext cx="11353800" cy="1325562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latin typeface="Arial" panose="020B0604020202020204" pitchFamily="34" charset="0"/>
                <a:cs typeface="Arial" panose="020B0604020202020204" pitchFamily="34" charset="0"/>
              </a:rPr>
              <a:t>Возможные меры по регулированию перетока рублей на валютный рынок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2458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889863C-DFDF-4B19-A094-B1E33094714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1DA306FE-F23B-40CE-8206-505F520FE0AC}" type="slidenum">
              <a:rPr lang="ru-RU" altLang="ru-RU" sz="1400" smtClean="0">
                <a:latin typeface="Arial" panose="020B0604020202020204" pitchFamily="34" charset="0"/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ru-RU" altLang="ru-RU" sz="1400" smtClean="0">
              <a:latin typeface="Arial" panose="020B0604020202020204" pitchFamily="34" charset="0"/>
            </a:endParaRPr>
          </a:p>
        </p:txBody>
      </p:sp>
      <p:sp>
        <p:nvSpPr>
          <p:cNvPr id="87043" name="Rectangle 4"/>
          <p:cNvSpPr>
            <a:spLocks noGrp="1" noChangeArrowheads="1"/>
          </p:cNvSpPr>
          <p:nvPr>
            <p:ph type="title"/>
          </p:nvPr>
        </p:nvSpPr>
        <p:spPr>
          <a:xfrm>
            <a:off x="721580" y="981075"/>
            <a:ext cx="11077575" cy="777875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Формируемая ликвидность должна направляться на приоритетные цели</a:t>
            </a:r>
            <a:b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делает необходимым использование механизмов по регулированию финансовых потоков</a:t>
            </a: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2135188" y="981075"/>
            <a:ext cx="748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7045" name="Text Box 6"/>
          <p:cNvSpPr txBox="1">
            <a:spLocks noChangeArrowheads="1"/>
          </p:cNvSpPr>
          <p:nvPr/>
        </p:nvSpPr>
        <p:spPr bwMode="auto">
          <a:xfrm>
            <a:off x="1524000" y="3097088"/>
            <a:ext cx="8945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400" b="1" u="sng" dirty="0">
                <a:latin typeface="Arial" panose="020B0604020202020204" pitchFamily="34" charset="0"/>
              </a:rPr>
              <a:t>Швейцария</a:t>
            </a:r>
            <a:r>
              <a:rPr lang="ru-RU" altLang="ru-RU" sz="2400" dirty="0">
                <a:latin typeface="Arial" panose="020B0604020202020204" pitchFamily="34" charset="0"/>
              </a:rPr>
              <a:t> – Меры по перенаправлению ресурсов банков с внешних операций на внутренние </a:t>
            </a:r>
          </a:p>
        </p:txBody>
      </p:sp>
      <p:sp>
        <p:nvSpPr>
          <p:cNvPr id="87047" name="Text Box 8"/>
          <p:cNvSpPr txBox="1">
            <a:spLocks noChangeArrowheads="1"/>
          </p:cNvSpPr>
          <p:nvPr/>
        </p:nvSpPr>
        <p:spPr bwMode="auto">
          <a:xfrm>
            <a:off x="1524000" y="4240823"/>
            <a:ext cx="9197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ru-RU" altLang="ru-RU" sz="2400" b="1" u="sng" dirty="0">
                <a:latin typeface="Arial" panose="020B0604020202020204" pitchFamily="34" charset="0"/>
              </a:rPr>
              <a:t>США</a:t>
            </a:r>
            <a:r>
              <a:rPr lang="ru-RU" altLang="ru-RU" sz="2400" dirty="0">
                <a:latin typeface="Arial" panose="020B0604020202020204" pitchFamily="34" charset="0"/>
              </a:rPr>
              <a:t> – </a:t>
            </a:r>
            <a:r>
              <a:rPr lang="ru-RU" altLang="ru-RU" sz="2400" b="1" dirty="0">
                <a:latin typeface="Arial" panose="020B0604020202020204" pitchFamily="34" charset="0"/>
              </a:rPr>
              <a:t>«Закон о региональных реинвестициях», </a:t>
            </a:r>
            <a:r>
              <a:rPr lang="ru-RU" altLang="ru-RU" sz="2400" dirty="0">
                <a:latin typeface="Arial" panose="020B0604020202020204" pitchFamily="34" charset="0"/>
              </a:rPr>
              <a:t>стимулирующий банки к кредитованию региональных программ</a:t>
            </a:r>
            <a:r>
              <a:rPr lang="ru-RU" altLang="ru-RU" sz="2400"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7049" name="Text Box 10"/>
          <p:cNvSpPr txBox="1">
            <a:spLocks noChangeArrowheads="1"/>
          </p:cNvSpPr>
          <p:nvPr/>
        </p:nvSpPr>
        <p:spPr bwMode="auto">
          <a:xfrm>
            <a:off x="1524000" y="6669088"/>
            <a:ext cx="3492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ru-RU" altLang="ru-RU" sz="1000">
              <a:latin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91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Трансграничное финансово-банковское сотрудничество в значительной степени будет зависеть от того, насколько эффективно будут нейтрализованы риски, которые обострились в последнее время.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61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>
          <a:xfrm>
            <a:off x="1012825" y="365125"/>
            <a:ext cx="10340975" cy="1325563"/>
          </a:xfrm>
        </p:spPr>
        <p:txBody>
          <a:bodyPr/>
          <a:lstStyle/>
          <a:p>
            <a:r>
              <a:rPr lang="ru-RU" altLang="ru-RU" sz="3600" smtClean="0">
                <a:latin typeface="Arial" panose="020B0604020202020204" pitchFamily="34" charset="0"/>
                <a:cs typeface="Arial" panose="020B0604020202020204" pitchFamily="34" charset="0"/>
              </a:rPr>
              <a:t>Риски от иностранных инвестиций тщательно контролируются за рубежом</a:t>
            </a:r>
            <a:endParaRPr lang="ru-RU" altLang="ru-RU" sz="3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67" name="Прямоугольник 4"/>
          <p:cNvSpPr>
            <a:spLocks noChangeArrowheads="1"/>
          </p:cNvSpPr>
          <p:nvPr/>
        </p:nvSpPr>
        <p:spPr bwMode="auto">
          <a:xfrm>
            <a:off x="1044575" y="1858963"/>
            <a:ext cx="10123488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  <a:cs typeface="Arial" panose="020B0604020202020204" pitchFamily="34" charset="0"/>
              </a:rPr>
              <a:t>Комитет по иностранным инвестициям в США регулирует приток инвестиций в страну.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  <a:cs typeface="Arial" panose="020B0604020202020204" pitchFamily="34" charset="0"/>
              </a:rPr>
              <a:t>До кризиса в его состав (9 чел.) наряду с четырьмя экономическими министрами также входили:</a:t>
            </a:r>
          </a:p>
          <a:p>
            <a:pPr lvl="1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министр обороны,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министр национальной безопасности,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генеральный прокурор,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директор национальной разведки,</a:t>
            </a:r>
          </a:p>
          <a:p>
            <a:pPr lvl="1">
              <a:lnSpc>
                <a:spcPct val="114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государственный секретарь.</a:t>
            </a:r>
          </a:p>
        </p:txBody>
      </p:sp>
      <p:sp>
        <p:nvSpPr>
          <p:cNvPr id="6246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5507C1-2C3C-4A02-BFE9-7D0433137C2E}" type="slidenum">
              <a:rPr lang="ru-RU" altLang="ru-RU" smtClean="0">
                <a:solidFill>
                  <a:srgbClr val="898989"/>
                </a:solidFill>
              </a:rPr>
              <a:pPr/>
              <a:t>20</a:t>
            </a:fld>
            <a:endParaRPr lang="ru-RU" altLang="ru-RU" smtClean="0">
              <a:solidFill>
                <a:srgbClr val="898989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151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Политика опоры на собственные силы, а не на иностранные инвестиции, защита национальных компаний и банков позволили Японии «достичь одной из основных целей -  финансовой независимости»</a:t>
            </a:r>
          </a:p>
          <a:p>
            <a:pPr marL="0" indent="0" algn="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Economist. 2003. July 12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P. 20-22.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281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7738" y="2168525"/>
            <a:ext cx="4914900" cy="703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spAutoFit/>
          </a:bodyPr>
          <a:lstStyle/>
          <a:p>
            <a:pPr algn="ctr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Доля национальных госбумаг в эмиссии национальной валюты </a:t>
            </a:r>
            <a:endParaRPr lang="ru-RU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38200" y="512763"/>
            <a:ext cx="10515600" cy="132556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 ведущих странах центральные банки играют главную роль в финансировании приоритетных направлений</a:t>
            </a:r>
            <a:endParaRPr lang="ru-RU" alt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309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ACBA07A2-FB68-46C6-8FF3-CB3079D95463}" type="slidenum">
              <a:rPr lang="ru-RU" altLang="ru-RU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22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sp>
        <p:nvSpPr>
          <p:cNvPr id="98310" name="Прямоугольник 1"/>
          <p:cNvSpPr>
            <a:spLocks noChangeArrowheads="1"/>
          </p:cNvSpPr>
          <p:nvPr/>
        </p:nvSpPr>
        <p:spPr bwMode="auto">
          <a:xfrm>
            <a:off x="6361113" y="2168525"/>
            <a:ext cx="5113337" cy="3878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alt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Указанные подходы демонстрируют большой неиспользуемый потенциал в РФ с точки зрения возможностей формирования структуры финансовых потоков (денежной базы) необходимых для развития приоритетных отраслей (в том числе ипотеки)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27" y="3287345"/>
            <a:ext cx="5033485" cy="2451187"/>
          </a:xfrm>
          <a:prstGeom prst="rect">
            <a:avLst/>
          </a:prstGeom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52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968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 результате, осуществляется целевая длинная эмиссия ведущих валют.</a:t>
            </a:r>
          </a:p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Это формирует основу длинных денег до 30-40 лет. Сейчас в ряде стран покупаются бумаги до 100 лет. Это создает мощную базу для инвестиционных операций. </a:t>
            </a:r>
          </a:p>
          <a:p>
            <a:pPr marL="0" indent="0">
              <a:buNone/>
            </a:pP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BDBD7-5226-42D6-AB7E-6B07ECA41C86}" type="slidenum">
              <a:rPr lang="ru-RU" smtClean="0"/>
              <a:t>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73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81367" y="867937"/>
            <a:ext cx="9368361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/>
              <a:t>Доля национальных гособлигаций у национальных центральных банков </a:t>
            </a:r>
            <a:r>
              <a:rPr lang="ru-RU" sz="2000" dirty="0"/>
              <a:t>(в </a:t>
            </a:r>
            <a:r>
              <a:rPr lang="ru-RU" sz="2000" dirty="0" smtClean="0"/>
              <a:t>%)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569EF-F1D0-4583-9BC9-B0716A6E4724}" type="slidenum">
              <a:rPr lang="ru-RU" smtClean="0"/>
              <a:t>24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49896" y="5555376"/>
            <a:ext cx="3020379" cy="224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070100" algn="ctr">
              <a:lnSpc>
                <a:spcPct val="115000"/>
              </a:lnSpc>
              <a:spcBef>
                <a:spcPts val="600"/>
              </a:spcBef>
              <a:spcAft>
                <a:spcPts val="200"/>
              </a:spcAft>
              <a:tabLst>
                <a:tab pos="3870960" algn="l"/>
              </a:tabLst>
            </a:pPr>
            <a:r>
              <a:rPr lang="ru-RU" sz="800" i="1" dirty="0" smtClean="0">
                <a:effectLst/>
                <a:latin typeface="Open Sans"/>
                <a:ea typeface="Calibri" panose="020F0502020204030204" pitchFamily="34" charset="0"/>
                <a:cs typeface="Open Sans"/>
              </a:rPr>
              <a:t>Источник: </a:t>
            </a:r>
            <a:r>
              <a:rPr lang="en-US" sz="800" i="1" dirty="0" smtClean="0">
                <a:effectLst/>
                <a:latin typeface="Open Sans"/>
                <a:ea typeface="Calibri" panose="020F0502020204030204" pitchFamily="34" charset="0"/>
                <a:cs typeface="Open Sans"/>
              </a:rPr>
              <a:t>IMF</a:t>
            </a:r>
            <a:r>
              <a:rPr lang="ru-RU" sz="800" i="1" dirty="0" smtClean="0">
                <a:effectLst/>
                <a:latin typeface="Open Sans"/>
                <a:ea typeface="Calibri" panose="020F0502020204030204" pitchFamily="34" charset="0"/>
                <a:cs typeface="Open Sans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5085" y="1740024"/>
            <a:ext cx="8242506" cy="407248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187453" y="5780181"/>
            <a:ext cx="1838324" cy="277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  <a:tabLst>
                <a:tab pos="3870960" algn="l"/>
              </a:tabLst>
            </a:pPr>
            <a:r>
              <a:rPr lang="ru-RU" sz="9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Источник:</a:t>
            </a:r>
            <a:r>
              <a:rPr lang="ru-RU" sz="9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OECD</a:t>
            </a:r>
            <a:r>
              <a:rPr lang="ru-RU" sz="9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2021.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630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11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важнейшие механизмы экономической политики во все времена.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Но в настоящее время это уже важный механизм геоэкономической политики.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25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ЦБ РФ, 18 марта 2022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«Для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обеспечения сбалансированной ликвидности на рынке ценных бумаг и предотвращения избыточной волатильности Банк России принял решение осуществлять покупку облигаций федерального займа Российской Федерации в объемах, необходимых для ограничения рисков для финансовой стабильности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893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3722"/>
            <a:ext cx="10515600" cy="2091857"/>
          </a:xfrm>
        </p:spPr>
        <p:txBody>
          <a:bodyPr>
            <a:noAutofit/>
          </a:bodyPr>
          <a:lstStyle/>
          <a:p>
            <a:pPr marL="0" indent="0">
              <a:lnSpc>
                <a:spcPct val="134000"/>
              </a:lnSpc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Механизм покупки национальных госбумаг национальным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центробанком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позволяет:</a:t>
            </a:r>
          </a:p>
          <a:p>
            <a:pPr>
              <a:lnSpc>
                <a:spcPct val="134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Снизить процентные ставки для реального сектора</a:t>
            </a:r>
          </a:p>
          <a:p>
            <a:pPr>
              <a:lnSpc>
                <a:spcPct val="134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Снять проблему финансирования госбюджета</a:t>
            </a:r>
          </a:p>
          <a:p>
            <a:pPr>
              <a:lnSpc>
                <a:spcPct val="134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Снять проблему перераспределения ресурсов из одних отраслей в другие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Ершов М. АРБ. 23 марта 2022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789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35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Будет способствовать:</a:t>
            </a:r>
          </a:p>
          <a:p>
            <a:pPr lvl="0"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Насыщению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экономики длинными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деньгами</a:t>
            </a:r>
          </a:p>
          <a:p>
            <a:pPr lvl="0"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Диверсификации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инструментов 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рынке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Оживлению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соответствующего сегмента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рынка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Ершов М. АРБ. 23 марта 2022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44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063" y="410368"/>
            <a:ext cx="10515600" cy="1325563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Прият закон о размещении средств Фонда национального благосостояния (ФНБ) в ОФЗ и акции российских эмитентов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215" y="1825625"/>
            <a:ext cx="5511204" cy="4351338"/>
          </a:xfrm>
        </p:spPr>
        <p:txBody>
          <a:bodyPr>
            <a:normAutofit fontScale="85000" lnSpcReduction="20000"/>
          </a:bodyPr>
          <a:lstStyle/>
          <a:p>
            <a:pPr lvl="0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Плюсы:</a:t>
            </a:r>
          </a:p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направит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средства ФНБ из внешней сферы во внутреннюю российскую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экономику</a:t>
            </a:r>
          </a:p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не прибегать сразу к росту госдолга для финансирования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госрасходов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будет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способствовать росту капитализации компаний, что в нынешних условиях повышенных рисков будет являться положительным явлением.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29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55973" y="1314008"/>
            <a:ext cx="5822482" cy="4190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Но при этом: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Может сформировать неконкурентные условия, когда одни компании будут поддерживаться, а другие такой возможности не получат. </a:t>
            </a:r>
          </a:p>
          <a:p>
            <a:pPr lvl="0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имело бы смысл формирование некого пула акций разных эмитентов. Под этот общий портфель будут выпускаться соответствующие бумаги, которые и могут покупаться в конечном счете из ФНБ.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целом для того, чтобы смягчить возможные социальные аспекты, которые могут быть связаны с тем, что общественные деньги будут тратиться на конкретные акции, повышая благосостояние конкретных акционеров, целесообразно определить критерии, по которым будут подбираться акции для инвестирования с учетом их общественной значимости.</a:t>
            </a:r>
          </a:p>
          <a:p>
            <a:endParaRPr lang="ru-RU" sz="180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47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4846"/>
            <a:ext cx="10515600" cy="520773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Признаки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деглобализации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проявлялись неоднократно.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 частности, в последний раз это было после ипотечного кризиса 2007-2009 гг.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Сейчас такие признаки вновь обострились.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Причем в текущий период в значительной степени может быть затронут финансовый сектор.</a:t>
            </a:r>
          </a:p>
          <a:p>
            <a:pPr>
              <a:lnSpc>
                <a:spcPct val="150000"/>
              </a:lnSpc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5138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Прямоугольник 3"/>
          <p:cNvSpPr>
            <a:spLocks noChangeArrowheads="1"/>
          </p:cNvSpPr>
          <p:nvPr/>
        </p:nvSpPr>
        <p:spPr bwMode="auto">
          <a:xfrm>
            <a:off x="1131888" y="711200"/>
            <a:ext cx="10221912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АРБ, 2015 г.: О расчетах в рублях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32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Ершов М.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ru-RU" alt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«Важно </a:t>
            </a: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учитывать геополитический аспект указанного вопроса. Вследствие расчетов в рублях для самих экспортеров уменьшатся экстерриториальные риски, связанные с возможностью применения санкций к их финансовым ресурсам (замораживание средств, мораторий по платежам и т.д.), как это может быть в случае хранения средств в иностранных банках. </a:t>
            </a:r>
          </a:p>
          <a:p>
            <a:pPr marL="452438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нынешних условиях геополитических обострений указанное соображение более чем актуально</a:t>
            </a:r>
            <a:r>
              <a:rPr lang="ru-RU" alt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.»</a:t>
            </a:r>
            <a:endParaRPr lang="ru-RU" alt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6861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6A6855E-BBC4-493F-81EB-53AB1F60F2A8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30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437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Журнал «Экономические стратегии», 2017, №7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М.Ершов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14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Санкции подталкивают российских регуляторов к проведению последовательной и активной политики создания внутренних основ развития экономики, которые сделают санкции неэффективными. Всеми необходимыми рычагами и возможностями наши регуляторы располагают. Это лишь вопрос экономической воли.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31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209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1681312" y="3098582"/>
            <a:ext cx="9078067" cy="207638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Об обеспечении экономического роста в условиях внешней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нестабильности</a:t>
            </a:r>
            <a:endParaRPr lang="ru-RU" alt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Подзаголовок 2"/>
          <p:cNvSpPr txBox="1">
            <a:spLocks/>
          </p:cNvSpPr>
          <p:nvPr/>
        </p:nvSpPr>
        <p:spPr bwMode="auto">
          <a:xfrm>
            <a:off x="7757963" y="419099"/>
            <a:ext cx="3965608" cy="123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ru-RU" alt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М. </a:t>
            </a:r>
            <a:r>
              <a:rPr lang="ru-RU" alt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Ершов</a:t>
            </a:r>
          </a:p>
          <a:p>
            <a:pPr algn="ctr">
              <a:buNone/>
            </a:pP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Институт энергетики и </a:t>
            </a: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финансов,</a:t>
            </a:r>
            <a:endParaRPr lang="ru-RU" alt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Финансовый </a:t>
            </a: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университет при Правительстве </a:t>
            </a:r>
            <a:r>
              <a:rPr lang="ru-RU" altLang="ru-RU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endParaRPr lang="ru-RU" alt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6145" y="5829150"/>
            <a:ext cx="3700463" cy="533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www.ershovm.ru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6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многих рисках мы предупреждали раньше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«Экономические стратегии», 2017, №7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1845"/>
            <a:ext cx="10515600" cy="3715117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Ершов М.</a:t>
            </a:r>
          </a:p>
          <a:p>
            <a:pPr>
              <a:lnSpc>
                <a:spcPct val="114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«Необходимо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сократить вложения ЗВР России в американские активы, они остаются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крайне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высокими с учетом нынешней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геополитической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ситуации.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что чревато риском замораживания этих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средств.»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06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4544" y="845073"/>
            <a:ext cx="10933497" cy="506781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  <a:t>Размещение ЗВР России: до и после введения санкций, %</a:t>
            </a:r>
            <a:br>
              <a:rPr lang="ru-RU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8377" y="2083669"/>
            <a:ext cx="4495800" cy="2982929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5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376" y="2056915"/>
            <a:ext cx="4633459" cy="3009683"/>
          </a:xfrm>
          <a:prstGeom prst="rect">
            <a:avLst/>
          </a:prstGeom>
        </p:spPr>
      </p:pic>
      <p:sp>
        <p:nvSpPr>
          <p:cNvPr id="8" name="Прямоугольник 6"/>
          <p:cNvSpPr>
            <a:spLocks noChangeArrowheads="1"/>
          </p:cNvSpPr>
          <p:nvPr/>
        </p:nvSpPr>
        <p:spPr bwMode="auto">
          <a:xfrm>
            <a:off x="6620777" y="1306065"/>
            <a:ext cx="43434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ru-RU" altLang="ru-RU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Б) </a:t>
            </a:r>
            <a:r>
              <a:rPr lang="ru-RU" altLang="ru-RU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географическое распределение резервных валютных активов</a:t>
            </a:r>
            <a:endParaRPr lang="ru-RU" alt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оле 4"/>
          <p:cNvSpPr txBox="1">
            <a:spLocks/>
          </p:cNvSpPr>
          <p:nvPr/>
        </p:nvSpPr>
        <p:spPr>
          <a:xfrm>
            <a:off x="1051376" y="1334603"/>
            <a:ext cx="4935538" cy="5429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А) </a:t>
            </a:r>
            <a:r>
              <a:rPr lang="ru-RU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распределение резервных валютных активов по инструментам			</a:t>
            </a: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873492" y="5100042"/>
            <a:ext cx="10515600" cy="611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Вызывает удивление, что введение санкций в 2014 г. не привело к принципиальным изменениям размещения ЗВР.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67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8846"/>
            <a:ext cx="10515600" cy="4356955"/>
          </a:xfrm>
        </p:spPr>
        <p:txBody>
          <a:bodyPr>
            <a:noAutofit/>
          </a:bodyPr>
          <a:lstStyle/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Ершов М.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«Целесообразно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провести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замещение иностранных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заимствований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контролируемых государством банков и корпораций внутренними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источниками кредита»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«По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примеру развитых стран монетарным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властям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целесообразно делать упор 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длинных ресурсов, основанных 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использовании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целевых государственных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бумаг.»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«Целесообразна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диверсификация рынков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источников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привлекаемых валютных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Речь может идти, в частности, 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финансовых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системах японской иены, швейцарского франка, юаня и др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3BEB-A1AD-4EE0-8947-C9C8D73977F3}" type="slidenum">
              <a:rPr lang="ru-RU" smtClean="0"/>
              <a:t>6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5460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«Экономические стратегии», 2017, №7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18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Прецеденты из прошлого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 последние годы имела место заморозка средств, размещенных в США рядом стран Арабского Востока. </a:t>
            </a:r>
          </a:p>
          <a:p>
            <a:pPr>
              <a:lnSpc>
                <a:spcPct val="150000"/>
              </a:lnSpc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Напомним и о 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заблокировании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средств даже стран-союзников США (!), размещенных в американских банках, во время Второй мировой войны и другие прецеденты подобного характера.  </a:t>
            </a:r>
          </a:p>
          <a:p>
            <a:pPr>
              <a:lnSpc>
                <a:spcPct val="150000"/>
              </a:lnSpc>
            </a:pPr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5952CB1-D46A-48BF-9244-C3DDCBC93107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07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924828" y="807887"/>
            <a:ext cx="10515600" cy="633413"/>
          </a:xfrm>
        </p:spPr>
        <p:txBody>
          <a:bodyPr/>
          <a:lstStyle/>
          <a:p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Опыт 1971 года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>
          <a:xfrm>
            <a:off x="838200" y="2011679"/>
            <a:ext cx="10515600" cy="3682683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следует забывать и о фактическом дефолте США и об их неплатежах по долгосрочным обязательствам в связи с крахом </a:t>
            </a:r>
            <a:r>
              <a:rPr lang="ru-RU" alt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Бреттон-Вудской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системы 1971 г. </a:t>
            </a:r>
          </a:p>
          <a:p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Существовавшие до 1971 г. механизмы предполагали, в частности, обмен долларов на золото. </a:t>
            </a:r>
          </a:p>
          <a:p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Причем США нарушили указанные многосторонние соглашения в одностороннем порядке.</a:t>
            </a:r>
          </a:p>
          <a:p>
            <a:endParaRPr lang="ru-RU" alt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01C149C-5676-4BE1-9EE2-E9E62709B812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304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ъект 2"/>
          <p:cNvSpPr>
            <a:spLocks noGrp="1"/>
          </p:cNvSpPr>
          <p:nvPr>
            <p:ph idx="1"/>
          </p:nvPr>
        </p:nvSpPr>
        <p:spPr>
          <a:xfrm>
            <a:off x="1285875" y="1452563"/>
            <a:ext cx="10067925" cy="435133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Китай и другие страны не хотят оказаться в ситуации, когда их международные активы будут зависеть от положения в США.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«Если произойдут серьезные обострения, все китайские активы могут быть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аннулированы</a:t>
            </a: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М.Кинг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(июнь 2016), </a:t>
            </a:r>
          </a:p>
          <a:p>
            <a:pPr marL="0" indent="0" algn="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Председатель Банка Англии в 2003-2013 гг.</a:t>
            </a:r>
          </a:p>
        </p:txBody>
      </p:sp>
      <p:sp>
        <p:nvSpPr>
          <p:cNvPr id="7782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fld id="{52F4FABD-02C2-4F36-9EA0-8580EB7FFB6B}" type="slidenum">
              <a:rPr lang="ru-RU" altLang="ru-RU" sz="1200" smtClean="0">
                <a:solidFill>
                  <a:srgbClr val="898989"/>
                </a:solidFill>
              </a:rPr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Ершов М. АРБ. 23 марта 2022 г.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6911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1731</Words>
  <Application>Microsoft Office PowerPoint</Application>
  <PresentationFormat>Широкоэкранный</PresentationFormat>
  <Paragraphs>183</Paragraphs>
  <Slides>32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Open Sans</vt:lpstr>
      <vt:lpstr>Times New Roman</vt:lpstr>
      <vt:lpstr>Wingdings</vt:lpstr>
      <vt:lpstr>Тема Office</vt:lpstr>
      <vt:lpstr> Об обеспечении экономического роста в условиях внешней нестабильности</vt:lpstr>
      <vt:lpstr>Презентация PowerPoint</vt:lpstr>
      <vt:lpstr>Презентация PowerPoint</vt:lpstr>
      <vt:lpstr>О многих рисках мы предупреждали раньше  «Экономические стратегии», 2017, №7</vt:lpstr>
      <vt:lpstr>Размещение ЗВР России: до и после введения санкций, % </vt:lpstr>
      <vt:lpstr>«Экономические стратегии», 2017, №7</vt:lpstr>
      <vt:lpstr>Прецеденты из прошлого</vt:lpstr>
      <vt:lpstr>Опыт 1971 года</vt:lpstr>
      <vt:lpstr>Презентация PowerPoint</vt:lpstr>
      <vt:lpstr>Презентация PowerPoint</vt:lpstr>
      <vt:lpstr>Презентация PowerPoint</vt:lpstr>
      <vt:lpstr>«Эксперт»,  7-13 марта 2022</vt:lpstr>
      <vt:lpstr>Презентация PowerPoint</vt:lpstr>
      <vt:lpstr>Презентация PowerPoint</vt:lpstr>
      <vt:lpstr>Презентация PowerPoint</vt:lpstr>
      <vt:lpstr>Возможности стабилизации колебаний рубля Даже после заморозки ЗВР России в 2 раза превышают денежную базу рубля</vt:lpstr>
      <vt:lpstr>О погашении госдолга в рублях </vt:lpstr>
      <vt:lpstr>Возможные меры по регулированию перетока рублей на валютный рынок</vt:lpstr>
      <vt:lpstr> Формируемая ликвидность должна направляться на приоритетные цели  Это делает необходимым использование механизмов по регулированию финансовых потоков</vt:lpstr>
      <vt:lpstr>Риски от иностранных инвестиций тщательно контролируются за рубежом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ЦБ РФ, 18 марта 2022</vt:lpstr>
      <vt:lpstr>Презентация PowerPoint</vt:lpstr>
      <vt:lpstr>Презентация PowerPoint</vt:lpstr>
      <vt:lpstr>Прият закон о размещении средств Фонда национального благосостояния (ФНБ) в ОФЗ и акции российских эмитентов</vt:lpstr>
      <vt:lpstr>Презентация PowerPoint</vt:lpstr>
      <vt:lpstr>Журнал «Экономические стратегии», 2017, №7 </vt:lpstr>
      <vt:lpstr> Об обеспечении экономического роста в условиях внешней нестабильности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Танасова Анна</dc:creator>
  <cp:lastModifiedBy>Anna Preksina</cp:lastModifiedBy>
  <cp:revision>44</cp:revision>
  <cp:lastPrinted>2022-03-14T08:53:11Z</cp:lastPrinted>
  <dcterms:created xsi:type="dcterms:W3CDTF">2022-03-11T12:55:33Z</dcterms:created>
  <dcterms:modified xsi:type="dcterms:W3CDTF">2022-03-23T16:01:39Z</dcterms:modified>
</cp:coreProperties>
</file>